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p:scale>
          <a:sx n="30" d="100"/>
          <a:sy n="30" d="100"/>
        </p:scale>
        <p:origin x="60" y="-1536"/>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D077D-21B1-4D8C-987B-9508916457AB}" type="datetimeFigureOut">
              <a:rPr lang="en-US" smtClean="0"/>
              <a:t>12/27/2017</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A5E793-9BC0-4083-9D1E-D81391BF237E}" type="slidenum">
              <a:rPr lang="en-US" smtClean="0"/>
              <a:t>‹#›</a:t>
            </a:fld>
            <a:endParaRPr lang="en-US"/>
          </a:p>
        </p:txBody>
      </p:sp>
    </p:spTree>
    <p:extLst>
      <p:ext uri="{BB962C8B-B14F-4D97-AF65-F5344CB8AC3E}">
        <p14:creationId xmlns:p14="http://schemas.microsoft.com/office/powerpoint/2010/main" val="267411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12/27/2017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emf"/><Relationship Id="rId12"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57682" y="21977009"/>
            <a:ext cx="17447882" cy="10775473"/>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0457681" y="4599188"/>
            <a:ext cx="17447882" cy="1717515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9636054" cy="8260341"/>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8" y="18626803"/>
            <a:ext cx="19627757" cy="6700413"/>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982410" y="15043267"/>
            <a:ext cx="16423647" cy="6340268"/>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744315" y="4808012"/>
            <a:ext cx="19086307" cy="7887639"/>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600" b="1" baseline="0" dirty="0">
              <a:solidFill>
                <a:schemeClr val="accent4">
                  <a:lumMod val="10000"/>
                </a:schemeClr>
              </a:solidFill>
              <a:latin typeface="Times New Roman"/>
              <a:cs typeface="Times New Roman"/>
            </a:endParaRPr>
          </a:p>
          <a:p>
            <a:endParaRPr lang="en-US" sz="3600" b="1" baseline="0" dirty="0">
              <a:solidFill>
                <a:schemeClr val="accent4">
                  <a:lumMod val="10000"/>
                </a:schemeClr>
              </a:solidFill>
              <a:latin typeface="Times New Roman"/>
              <a:cs typeface="Times New Roman"/>
            </a:endParaRPr>
          </a:p>
          <a:p>
            <a:r>
              <a:rPr lang="en-US" sz="3600" dirty="0">
                <a:latin typeface="Times New Roman"/>
                <a:cs typeface="Times New Roman"/>
              </a:rPr>
              <a:t>The Arecibo Pisces-Perseus </a:t>
            </a:r>
            <a:r>
              <a:rPr lang="en-US" sz="3600" dirty="0" err="1">
                <a:latin typeface="Times New Roman"/>
                <a:cs typeface="Times New Roman"/>
              </a:rPr>
              <a:t>Supercluster</a:t>
            </a:r>
            <a:r>
              <a:rPr lang="en-US" sz="3600" dirty="0">
                <a:latin typeface="Times New Roman"/>
                <a:cs typeface="Times New Roman"/>
              </a:rPr>
              <a:t> Survey (APPSS) will provide strong observational constraints on the mass-</a:t>
            </a:r>
            <a:r>
              <a:rPr lang="en-US" sz="3600" dirty="0" err="1">
                <a:latin typeface="Times New Roman"/>
                <a:cs typeface="Times New Roman"/>
              </a:rPr>
              <a:t>infall</a:t>
            </a:r>
            <a:r>
              <a:rPr lang="en-US" sz="3600" dirty="0">
                <a:latin typeface="Times New Roman"/>
                <a:cs typeface="Times New Roman"/>
              </a:rPr>
              <a:t> rate onto the main filament of the Pisces-Perseus </a:t>
            </a:r>
            <a:r>
              <a:rPr lang="en-US" sz="3600" dirty="0" err="1">
                <a:latin typeface="Times New Roman"/>
                <a:cs typeface="Times New Roman"/>
              </a:rPr>
              <a:t>Supercluster</a:t>
            </a:r>
            <a:r>
              <a:rPr lang="en-US" sz="36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600" dirty="0" err="1">
                <a:latin typeface="Times New Roman"/>
                <a:cs typeface="Times New Roman"/>
              </a:rPr>
              <a:t>Supercluster</a:t>
            </a:r>
            <a:r>
              <a:rPr lang="en-US" sz="36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6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20518" y="4975051"/>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1816" y="23439689"/>
            <a:ext cx="4124938" cy="4124938"/>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958583" y="4894237"/>
            <a:ext cx="16471303" cy="6256886"/>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813598" y="27794731"/>
            <a:ext cx="4230953" cy="4230953"/>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685127" y="18829083"/>
            <a:ext cx="6213474" cy="3925260"/>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35356" y="18870484"/>
            <a:ext cx="6213474" cy="3925260"/>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205505" y="27794731"/>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205505" y="23439689"/>
            <a:ext cx="6762135" cy="4208397"/>
          </a:xfrm>
          <a:prstGeom prst="rect">
            <a:avLst/>
          </a:prstGeom>
        </p:spPr>
      </p:pic>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44315" y="18873329"/>
            <a:ext cx="6213474" cy="3927499"/>
          </a:xfrm>
          <a:prstGeom prst="rect">
            <a:avLst/>
          </a:prstGeom>
        </p:spPr>
      </p:pic>
      <p:sp>
        <p:nvSpPr>
          <p:cNvPr id="31" name="Rectangle 30"/>
          <p:cNvSpPr/>
          <p:nvPr/>
        </p:nvSpPr>
        <p:spPr>
          <a:xfrm>
            <a:off x="499722" y="25684351"/>
            <a:ext cx="19636054" cy="7095569"/>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 name="Picture 3" descr="flux_w50_both.pdf"/>
          <p:cNvPicPr>
            <a:picLocks noChangeAspect="1"/>
          </p:cNvPicPr>
          <p:nvPr/>
        </p:nvPicPr>
        <p:blipFill rotWithShape="1">
          <a:blip r:embed="rId14">
            <a:extLst>
              <a:ext uri="{28A0092B-C50C-407E-A947-70E740481C1C}">
                <a14:useLocalDpi xmlns:a14="http://schemas.microsoft.com/office/drawing/2010/main" val="0"/>
              </a:ext>
            </a:extLst>
          </a:blip>
          <a:srcRect r="3029"/>
          <a:stretch/>
        </p:blipFill>
        <p:spPr>
          <a:xfrm>
            <a:off x="8443962" y="25819985"/>
            <a:ext cx="7538732" cy="5182840"/>
          </a:xfrm>
          <a:prstGeom prst="rect">
            <a:avLst/>
          </a:prstGeom>
        </p:spPr>
      </p:pic>
      <p:pic>
        <p:nvPicPr>
          <p:cNvPr id="6" name="Picture 5" descr="HI_mass_dist.pdf"/>
          <p:cNvPicPr>
            <a:picLocks noChangeAspect="1"/>
          </p:cNvPicPr>
          <p:nvPr/>
        </p:nvPicPr>
        <p:blipFill rotWithShape="1">
          <a:blip r:embed="rId15">
            <a:extLst>
              <a:ext uri="{28A0092B-C50C-407E-A947-70E740481C1C}">
                <a14:useLocalDpi xmlns:a14="http://schemas.microsoft.com/office/drawing/2010/main" val="0"/>
              </a:ext>
            </a:extLst>
          </a:blip>
          <a:srcRect r="3029"/>
          <a:stretch/>
        </p:blipFill>
        <p:spPr>
          <a:xfrm>
            <a:off x="702475" y="25819985"/>
            <a:ext cx="7538735" cy="5182840"/>
          </a:xfrm>
          <a:prstGeom prst="rect">
            <a:avLst/>
          </a:prstGeom>
        </p:spPr>
      </p:pic>
      <p:sp>
        <p:nvSpPr>
          <p:cNvPr id="35" name="Rectangle 34">
            <a:extLst>
              <a:ext uri="{FF2B5EF4-FFF2-40B4-BE49-F238E27FC236}">
                <a16:creationId xmlns:a16="http://schemas.microsoft.com/office/drawing/2014/main" id="{E31A925F-82C7-4569-8E40-717DFDB57A6D}"/>
              </a:ext>
            </a:extLst>
          </p:cNvPr>
          <p:cNvSpPr/>
          <p:nvPr/>
        </p:nvSpPr>
        <p:spPr>
          <a:xfrm>
            <a:off x="508018" y="12987560"/>
            <a:ext cx="19627757" cy="536985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821625" y="13227199"/>
            <a:ext cx="19008997" cy="4955203"/>
          </a:xfrm>
          <a:prstGeom prst="rect">
            <a:avLst/>
          </a:prstGeom>
          <a:solidFill>
            <a:srgbClr val="FFFFFF"/>
          </a:solidFill>
        </p:spPr>
        <p:txBody>
          <a:bodyPr wrap="square" rtlCol="0">
            <a:spAutoFit/>
          </a:bodyPr>
          <a:lstStyle/>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The goal of the Arecibo Pisces-Perseus Supercluster Survey (APPSS) is to determine the mass-</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rate onto the main filament of the Pisces-Perseus </a:t>
            </a:r>
            <a:r>
              <a:rPr lang="en-US" sz="3600" b="1" dirty="0" err="1">
                <a:solidFill>
                  <a:srgbClr val="0000FF"/>
                </a:solidFill>
                <a:latin typeface="Times New Roman" panose="02020603050405020304" pitchFamily="18" charset="0"/>
                <a:cs typeface="Times New Roman" panose="02020603050405020304" pitchFamily="18" charset="0"/>
              </a:rPr>
              <a:t>Supercluster</a:t>
            </a:r>
            <a:r>
              <a:rPr lang="en-US" sz="3600" b="1" dirty="0">
                <a:solidFill>
                  <a:srgbClr val="0000FF"/>
                </a:solidFill>
                <a:latin typeface="Times New Roman" panose="02020603050405020304" pitchFamily="18" charset="0"/>
                <a:cs typeface="Times New Roman" panose="02020603050405020304" pitchFamily="18" charset="0"/>
              </a:rPr>
              <a:t> (PPS)</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PPS galaxy candidates were observed at Arecibo Observatory, L-Band Wide (1.15-1.73 GHz)</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Rather than detecting light of stars within a galaxy, the APPSS Survey identifies light emitted by hydrogen atoms within a galaxy candidate</a:t>
            </a:r>
          </a:p>
        </p:txBody>
      </p:sp>
      <p:sp>
        <p:nvSpPr>
          <p:cNvPr id="17" name="TextBox 16">
            <a:extLst>
              <a:ext uri="{FF2B5EF4-FFF2-40B4-BE49-F238E27FC236}">
                <a16:creationId xmlns:a16="http://schemas.microsoft.com/office/drawing/2014/main" id="{185AE125-3418-4ED3-8EE6-15FF090C5C91}"/>
              </a:ext>
            </a:extLst>
          </p:cNvPr>
          <p:cNvSpPr txBox="1"/>
          <p:nvPr/>
        </p:nvSpPr>
        <p:spPr>
          <a:xfrm>
            <a:off x="20958583" y="11501294"/>
            <a:ext cx="16471303" cy="3231654"/>
          </a:xfrm>
          <a:prstGeom prst="rect">
            <a:avLst/>
          </a:prstGeom>
          <a:solidFill>
            <a:schemeClr val="bg1"/>
          </a:solidFill>
        </p:spPr>
        <p:txBody>
          <a:bodyPr wrap="square" rtlCol="0">
            <a:spAutoFit/>
          </a:bodyPr>
          <a:lstStyle/>
          <a:p>
            <a:r>
              <a:rPr lang="en-US" sz="3400" b="1" dirty="0">
                <a:latin typeface="Times New Roman" panose="02020603050405020304" pitchFamily="18" charset="0"/>
                <a:cs typeface="Times New Roman" panose="02020603050405020304" pitchFamily="18" charset="0"/>
              </a:rPr>
              <a:t>Figure 6 (Above)</a:t>
            </a:r>
            <a:r>
              <a:rPr lang="en-US" sz="3400" dirty="0">
                <a:latin typeface="Times New Roman" panose="02020603050405020304" pitchFamily="18" charset="0"/>
                <a:cs typeface="Times New Roman" panose="02020603050405020304" pitchFamily="18" charset="0"/>
              </a:rPr>
              <a:t>: The distribution of sources on the sky in the region of the PPS. In green are the AGC and ALFALFA sources, while the APPSS Declination Strip 35 targets are shown in red and blue. Red denotes a tentative HI-source detection and blue denotes a non-detection. </a:t>
            </a:r>
            <a:r>
              <a:rPr lang="en-US" sz="3400" b="1" dirty="0">
                <a:latin typeface="Times New Roman" panose="02020603050405020304" pitchFamily="18" charset="0"/>
                <a:cs typeface="Times New Roman" panose="02020603050405020304" pitchFamily="18" charset="0"/>
              </a:rPr>
              <a:t>Figure 7 (Below)</a:t>
            </a:r>
            <a:r>
              <a:rPr lang="en-US" sz="3400" dirty="0">
                <a:latin typeface="Times New Roman" panose="02020603050405020304" pitchFamily="18" charset="0"/>
                <a:cs typeface="Times New Roman" panose="02020603050405020304" pitchFamily="18" charset="0"/>
              </a:rPr>
              <a:t>: The systemic velocity of HI-sources plotted as a function of RA. APPSS Declination Strip 35 sources are shown in red, while ALFALFA sources are shown in grey. The main filament of the PPS can be seen at ~+5,000 km/s.</a:t>
            </a:r>
          </a:p>
        </p:txBody>
      </p:sp>
      <p:sp>
        <p:nvSpPr>
          <p:cNvPr id="36" name="TextBox 35">
            <a:extLst>
              <a:ext uri="{FF2B5EF4-FFF2-40B4-BE49-F238E27FC236}">
                <a16:creationId xmlns:a16="http://schemas.microsoft.com/office/drawing/2014/main" id="{70CC5963-8200-4A30-9AFA-83583FB97000}"/>
              </a:ext>
            </a:extLst>
          </p:cNvPr>
          <p:cNvSpPr txBox="1"/>
          <p:nvPr/>
        </p:nvSpPr>
        <p:spPr>
          <a:xfrm>
            <a:off x="32246391" y="23439689"/>
            <a:ext cx="5319545" cy="3693319"/>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There seems to be multiple detections in the sample. The peak nearest 7000 km/s could be harmonic beeper interference</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shows a faint galaxy</a:t>
            </a:r>
          </a:p>
          <a:p>
            <a:pPr marL="342900" indent="-342900">
              <a:buFont typeface="Arial"/>
              <a:buChar char="•"/>
            </a:pPr>
            <a:endParaRPr lang="en-US" sz="2400" dirty="0"/>
          </a:p>
        </p:txBody>
      </p:sp>
      <p:sp>
        <p:nvSpPr>
          <p:cNvPr id="42" name="TextBox 41">
            <a:extLst>
              <a:ext uri="{FF2B5EF4-FFF2-40B4-BE49-F238E27FC236}">
                <a16:creationId xmlns:a16="http://schemas.microsoft.com/office/drawing/2014/main" id="{5800FE4B-D077-43FF-B6E4-5C29FEAF34EC}"/>
              </a:ext>
            </a:extLst>
          </p:cNvPr>
          <p:cNvSpPr txBox="1"/>
          <p:nvPr/>
        </p:nvSpPr>
        <p:spPr>
          <a:xfrm>
            <a:off x="32353856" y="27794731"/>
            <a:ext cx="5212080" cy="4708981"/>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This peculiar galaxy has a prominent signal peaking around 5000 km/s, it was difficult to determine whether the RFI required a gaussian or two-peaked fit</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reveals it is not an elliptical galaxy, thus it is more likely to be a two-peaked fit</a:t>
            </a:r>
          </a:p>
        </p:txBody>
      </p:sp>
      <p:sp>
        <p:nvSpPr>
          <p:cNvPr id="38" name="Rectangle 37"/>
          <p:cNvSpPr/>
          <p:nvPr/>
        </p:nvSpPr>
        <p:spPr>
          <a:xfrm>
            <a:off x="8050799" y="13342219"/>
            <a:ext cx="4533900" cy="1754320"/>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APPSS</a:t>
            </a:r>
          </a:p>
          <a:p>
            <a:pPr algn="ctr"/>
            <a:endParaRPr lang="en-US" sz="5400" dirty="0"/>
          </a:p>
        </p:txBody>
      </p:sp>
      <p:sp>
        <p:nvSpPr>
          <p:cNvPr id="7" name="TextBox 6">
            <a:extLst>
              <a:ext uri="{FF2B5EF4-FFF2-40B4-BE49-F238E27FC236}">
                <a16:creationId xmlns:a16="http://schemas.microsoft.com/office/drawing/2014/main" id="{74BDACCB-D33F-4C3B-8C5B-A3BEE3BFDEF5}"/>
              </a:ext>
            </a:extLst>
          </p:cNvPr>
          <p:cNvSpPr txBox="1"/>
          <p:nvPr/>
        </p:nvSpPr>
        <p:spPr>
          <a:xfrm>
            <a:off x="16177846" y="25819985"/>
            <a:ext cx="3652776" cy="954107"/>
          </a:xfrm>
          <a:prstGeom prst="rect">
            <a:avLst/>
          </a:prstGeom>
          <a:solidFill>
            <a:schemeClr val="bg1"/>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Figure 4 (Left):</a:t>
            </a:r>
          </a:p>
          <a:p>
            <a:r>
              <a:rPr lang="en-US" sz="2800" dirty="0">
                <a:latin typeface="Times New Roman" panose="02020603050405020304" pitchFamily="18" charset="0"/>
                <a:cs typeface="Times New Roman" panose="02020603050405020304" pitchFamily="18" charset="0"/>
              </a:rPr>
              <a:t>Figure 5 (Right):</a:t>
            </a:r>
          </a:p>
        </p:txBody>
      </p:sp>
      <p:sp>
        <p:nvSpPr>
          <p:cNvPr id="9" name="TextBox 8">
            <a:extLst>
              <a:ext uri="{FF2B5EF4-FFF2-40B4-BE49-F238E27FC236}">
                <a16:creationId xmlns:a16="http://schemas.microsoft.com/office/drawing/2014/main" id="{02825A76-BEF5-4539-AE33-36B92643E668}"/>
              </a:ext>
            </a:extLst>
          </p:cNvPr>
          <p:cNvSpPr txBox="1"/>
          <p:nvPr/>
        </p:nvSpPr>
        <p:spPr>
          <a:xfrm>
            <a:off x="744315" y="22956623"/>
            <a:ext cx="19086307" cy="2123658"/>
          </a:xfrm>
          <a:prstGeom prst="rect">
            <a:avLst/>
          </a:prstGeom>
          <a:solidFill>
            <a:schemeClr val="bg1"/>
          </a:solidFill>
        </p:spPr>
        <p:txBody>
          <a:bodyPr wrap="square" rtlCol="0">
            <a:spAutoFit/>
          </a:bodyPr>
          <a:lstStyle/>
          <a:p>
            <a:r>
              <a:rPr lang="en-US" sz="2200" dirty="0">
                <a:latin typeface="Times New Roman" panose="02020603050405020304" pitchFamily="18" charset="0"/>
                <a:cs typeface="Times New Roman" panose="02020603050405020304" pitchFamily="18" charset="0"/>
              </a:rPr>
              <a:t>Shown above is a visual representation of the reduction/analysis process of a galaxy spectrum, where flux density is plotted as a function of velocity (a velocity of 0 km/s corresponds to a wavelength of 21-cm). </a:t>
            </a:r>
            <a:r>
              <a:rPr lang="en-US" sz="2200" b="1" dirty="0">
                <a:latin typeface="Times New Roman" panose="02020603050405020304" pitchFamily="18" charset="0"/>
                <a:cs typeface="Times New Roman" panose="02020603050405020304" pitchFamily="18" charset="0"/>
              </a:rPr>
              <a:t>Figure 1</a:t>
            </a:r>
            <a:r>
              <a:rPr lang="en-US" sz="2200" dirty="0">
                <a:latin typeface="Times New Roman" panose="02020603050405020304" pitchFamily="18" charset="0"/>
                <a:cs typeface="Times New Roman" panose="02020603050405020304" pitchFamily="18" charset="0"/>
              </a:rPr>
              <a:t>. consists of loaded source data. A proper measurement can only be made with a baseline to the data.  The area of the spectrum is selected and marked in blue. These areas are noise, not including RFI or sources. A polynomial fit is calculated, giving an RMS for each fit. </a:t>
            </a:r>
            <a:r>
              <a:rPr lang="en-US" sz="2200" b="1" dirty="0">
                <a:latin typeface="Times New Roman" panose="02020603050405020304" pitchFamily="18" charset="0"/>
                <a:cs typeface="Times New Roman" panose="02020603050405020304" pitchFamily="18" charset="0"/>
              </a:rPr>
              <a:t>Figure 2. </a:t>
            </a:r>
            <a:r>
              <a:rPr lang="en-US" sz="2200" dirty="0">
                <a:latin typeface="Times New Roman" panose="02020603050405020304" pitchFamily="18" charset="0"/>
                <a:cs typeface="Times New Roman" panose="02020603050405020304" pitchFamily="18" charset="0"/>
              </a:rPr>
              <a:t>displays the beginning steps of measuring a detection. There are two fit options: gaussian or 2-horned profile. A box is centered on a source and the box can vary in size if necessary. It is important to include the whole source as well as the baseline, but the box should be small enough to show the detailed of a source. </a:t>
            </a:r>
            <a:r>
              <a:rPr lang="en-US" sz="2200" b="1" dirty="0">
                <a:latin typeface="Times New Roman" panose="02020603050405020304" pitchFamily="18" charset="0"/>
                <a:cs typeface="Times New Roman" panose="02020603050405020304" pitchFamily="18" charset="0"/>
              </a:rPr>
              <a:t>Figure 3. </a:t>
            </a:r>
            <a:r>
              <a:rPr lang="en-US" sz="2200" dirty="0">
                <a:latin typeface="Times New Roman" panose="02020603050405020304" pitchFamily="18" charset="0"/>
                <a:cs typeface="Times New Roman" panose="02020603050405020304" pitchFamily="18" charset="0"/>
              </a:rPr>
              <a:t>shows the final fit. Once the fit on both the right and left edge of emission are approved, the code prints the calculated parameters. The information recorded can be saved in </a:t>
            </a:r>
            <a:r>
              <a:rPr lang="en-US" sz="2200" dirty="0" err="1">
                <a:latin typeface="Times New Roman" panose="02020603050405020304" pitchFamily="18" charset="0"/>
                <a:cs typeface="Times New Roman" panose="02020603050405020304" pitchFamily="18" charset="0"/>
              </a:rPr>
              <a:t>idl</a:t>
            </a:r>
            <a:r>
              <a:rPr lang="en-US" sz="2200" dirty="0">
                <a:latin typeface="Times New Roman" panose="02020603050405020304" pitchFamily="18" charset="0"/>
                <a:cs typeface="Times New Roman" panose="02020603050405020304" pitchFamily="18" charset="0"/>
              </a:rPr>
              <a:t>.  </a:t>
            </a:r>
          </a:p>
        </p:txBody>
      </p:sp>
      <p:sp>
        <p:nvSpPr>
          <p:cNvPr id="41" name="Rectangle 40">
            <a:extLst>
              <a:ext uri="{FF2B5EF4-FFF2-40B4-BE49-F238E27FC236}">
                <a16:creationId xmlns:a16="http://schemas.microsoft.com/office/drawing/2014/main" id="{0FC91E8F-CA48-4E2F-927E-99B5B45200A3}"/>
              </a:ext>
            </a:extLst>
          </p:cNvPr>
          <p:cNvSpPr/>
          <p:nvPr/>
        </p:nvSpPr>
        <p:spPr>
          <a:xfrm>
            <a:off x="23693599" y="22182669"/>
            <a:ext cx="11001267" cy="1754320"/>
          </a:xfrm>
          <a:prstGeom prst="rect">
            <a:avLst/>
          </a:prstGeom>
        </p:spPr>
        <p:txBody>
          <a:bodyPr wrap="square" lIns="91433" tIns="45717" rIns="91433" bIns="45717">
            <a:spAutoFit/>
          </a:bodyPr>
          <a:lstStyle/>
          <a:p>
            <a:pPr algn="ctr"/>
            <a:r>
              <a:rPr lang="en-US" sz="5400" b="1" baseline="0" dirty="0">
                <a:solidFill>
                  <a:schemeClr val="bg1"/>
                </a:solidFill>
                <a:latin typeface="Times New Roman"/>
                <a:cs typeface="Times New Roman"/>
              </a:rPr>
              <a:t>Interesting Sources</a:t>
            </a:r>
          </a:p>
          <a:p>
            <a:pPr algn="ctr"/>
            <a:endParaRPr lang="en-US" sz="5400" dirty="0"/>
          </a:p>
        </p:txBody>
      </p: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7155</TotalTime>
  <Words>705</Words>
  <Application>Microsoft Office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Chelsey</cp:lastModifiedBy>
  <cp:revision>200</cp:revision>
  <dcterms:created xsi:type="dcterms:W3CDTF">2016-12-22T16:59:19Z</dcterms:created>
  <dcterms:modified xsi:type="dcterms:W3CDTF">2017-12-28T04:18:54Z</dcterms:modified>
</cp:coreProperties>
</file>

<file path=docProps/thumbnail.jpeg>
</file>